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4" r:id="rId3"/>
    <p:sldId id="262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4" r:id="rId12"/>
    <p:sldId id="263" r:id="rId13"/>
    <p:sldId id="261" r:id="rId14"/>
    <p:sldId id="265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67790-7ECF-4AD9-9590-1E49D810016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C420170-E7E0-4D73-ADF4-B57BA1060CBA}">
      <dgm:prSet phldrT="[Text]"/>
      <dgm:spPr/>
      <dgm:t>
        <a:bodyPr/>
        <a:lstStyle/>
        <a:p>
          <a:r>
            <a:rPr lang="hr-HR" dirty="0"/>
            <a:t>TREPETLJIKAŠI</a:t>
          </a:r>
        </a:p>
        <a:p>
          <a:r>
            <a:rPr lang="hr-HR" dirty="0"/>
            <a:t>- trepetljike se brzo savijaju</a:t>
          </a:r>
        </a:p>
        <a:p>
          <a:r>
            <a:rPr lang="hr-HR" dirty="0"/>
            <a:t>- kretanje u svim smjerovima</a:t>
          </a:r>
          <a:endParaRPr lang="en-GB" dirty="0"/>
        </a:p>
      </dgm:t>
    </dgm:pt>
    <dgm:pt modelId="{C88A2259-45F4-4782-ABB0-ECAEA2577ABC}" type="parTrans" cxnId="{C4664C9A-8693-4265-BAD5-00FDC14DE61E}">
      <dgm:prSet/>
      <dgm:spPr/>
      <dgm:t>
        <a:bodyPr/>
        <a:lstStyle/>
        <a:p>
          <a:endParaRPr lang="en-GB"/>
        </a:p>
      </dgm:t>
    </dgm:pt>
    <dgm:pt modelId="{254E9B77-A548-4789-A45C-EFECE28DD4A6}" type="sibTrans" cxnId="{C4664C9A-8693-4265-BAD5-00FDC14DE61E}">
      <dgm:prSet/>
      <dgm:spPr/>
      <dgm:t>
        <a:bodyPr/>
        <a:lstStyle/>
        <a:p>
          <a:endParaRPr lang="en-GB"/>
        </a:p>
      </dgm:t>
    </dgm:pt>
    <dgm:pt modelId="{6EE90F4B-9CF3-49D7-A366-CAA27EF5D299}">
      <dgm:prSet phldrT="[Text]"/>
      <dgm:spPr/>
      <dgm:t>
        <a:bodyPr/>
        <a:lstStyle/>
        <a:p>
          <a:r>
            <a:rPr lang="hr-HR" dirty="0"/>
            <a:t>SLUZAVCI</a:t>
          </a:r>
        </a:p>
        <a:p>
          <a:r>
            <a:rPr lang="hr-HR" dirty="0"/>
            <a:t>- lažne nožice izlaze kroz otvore na ljušturama</a:t>
          </a:r>
          <a:endParaRPr lang="en-GB" dirty="0"/>
        </a:p>
      </dgm:t>
    </dgm:pt>
    <dgm:pt modelId="{A7505259-329C-4206-B418-68D37C6435AB}" type="parTrans" cxnId="{5BFB093D-798F-4554-9E6B-713C78D7B6A1}">
      <dgm:prSet/>
      <dgm:spPr/>
      <dgm:t>
        <a:bodyPr/>
        <a:lstStyle/>
        <a:p>
          <a:endParaRPr lang="en-GB"/>
        </a:p>
      </dgm:t>
    </dgm:pt>
    <dgm:pt modelId="{EFC998A3-7D19-4AC6-8BF0-29BDAB5DF8EA}" type="sibTrans" cxnId="{5BFB093D-798F-4554-9E6B-713C78D7B6A1}">
      <dgm:prSet/>
      <dgm:spPr/>
      <dgm:t>
        <a:bodyPr/>
        <a:lstStyle/>
        <a:p>
          <a:endParaRPr lang="en-GB"/>
        </a:p>
      </dgm:t>
    </dgm:pt>
    <dgm:pt modelId="{A3BCEF11-4462-47DD-A595-F4A922A47344}">
      <dgm:prSet phldrT="[Text]"/>
      <dgm:spPr/>
      <dgm:t>
        <a:bodyPr/>
        <a:lstStyle/>
        <a:p>
          <a:r>
            <a:rPr lang="hr-HR" dirty="0"/>
            <a:t>BIČAŠI</a:t>
          </a:r>
        </a:p>
        <a:p>
          <a:r>
            <a:rPr lang="hr-HR" dirty="0"/>
            <a:t>- savijanjem jednoga ili više bičeva kreću se kroz vodu</a:t>
          </a:r>
          <a:endParaRPr lang="en-GB" dirty="0"/>
        </a:p>
      </dgm:t>
    </dgm:pt>
    <dgm:pt modelId="{92589690-7217-47E0-8960-7038DA153599}" type="parTrans" cxnId="{E6226BE6-4273-4444-B605-16D57C7E3AFB}">
      <dgm:prSet/>
      <dgm:spPr/>
      <dgm:t>
        <a:bodyPr/>
        <a:lstStyle/>
        <a:p>
          <a:endParaRPr lang="en-GB"/>
        </a:p>
      </dgm:t>
    </dgm:pt>
    <dgm:pt modelId="{11276F9A-F2AD-47CC-AB25-1C9B1A18CC1D}" type="sibTrans" cxnId="{E6226BE6-4273-4444-B605-16D57C7E3AFB}">
      <dgm:prSet/>
      <dgm:spPr/>
      <dgm:t>
        <a:bodyPr/>
        <a:lstStyle/>
        <a:p>
          <a:endParaRPr lang="en-GB"/>
        </a:p>
      </dgm:t>
    </dgm:pt>
    <dgm:pt modelId="{53473473-25A9-4710-8569-8B5BA5F25199}" type="pres">
      <dgm:prSet presAssocID="{A2667790-7ECF-4AD9-9590-1E49D8100167}" presName="Name0" presStyleCnt="0">
        <dgm:presLayoutVars>
          <dgm:dir/>
          <dgm:resizeHandles val="exact"/>
        </dgm:presLayoutVars>
      </dgm:prSet>
      <dgm:spPr/>
    </dgm:pt>
    <dgm:pt modelId="{BC3311FA-A100-441A-A479-3B17DF8715B7}" type="pres">
      <dgm:prSet presAssocID="{A2667790-7ECF-4AD9-9590-1E49D8100167}" presName="bkgdShp" presStyleLbl="alignAccFollowNode1" presStyleIdx="0" presStyleCnt="1"/>
      <dgm:spPr/>
    </dgm:pt>
    <dgm:pt modelId="{47AE5E6D-70F5-4153-B2E5-EE8216233951}" type="pres">
      <dgm:prSet presAssocID="{A2667790-7ECF-4AD9-9590-1E49D8100167}" presName="linComp" presStyleCnt="0"/>
      <dgm:spPr/>
    </dgm:pt>
    <dgm:pt modelId="{06D0416B-CC9A-4FEB-87E3-4F78090B1790}" type="pres">
      <dgm:prSet presAssocID="{2C420170-E7E0-4D73-ADF4-B57BA1060CBA}" presName="compNode" presStyleCnt="0"/>
      <dgm:spPr/>
    </dgm:pt>
    <dgm:pt modelId="{5DCF2157-C174-4378-B35D-534BDCF46DA5}" type="pres">
      <dgm:prSet presAssocID="{2C420170-E7E0-4D73-ADF4-B57BA1060CBA}" presName="node" presStyleLbl="node1" presStyleIdx="0" presStyleCnt="3">
        <dgm:presLayoutVars>
          <dgm:bulletEnabled val="1"/>
        </dgm:presLayoutVars>
      </dgm:prSet>
      <dgm:spPr/>
    </dgm:pt>
    <dgm:pt modelId="{2B551F8F-0560-49B6-BE4A-7EA44E55405F}" type="pres">
      <dgm:prSet presAssocID="{2C420170-E7E0-4D73-ADF4-B57BA1060CBA}" presName="invisiNode" presStyleLbl="node1" presStyleIdx="0" presStyleCnt="3"/>
      <dgm:spPr/>
    </dgm:pt>
    <dgm:pt modelId="{FA7DDD51-5116-404C-9AF6-F809336591C3}" type="pres">
      <dgm:prSet presAssocID="{2C420170-E7E0-4D73-ADF4-B57BA1060CBA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2925DE6-ED21-447B-BFE6-39A63F2F0CB1}" type="pres">
      <dgm:prSet presAssocID="{254E9B77-A548-4789-A45C-EFECE28DD4A6}" presName="sibTrans" presStyleLbl="sibTrans2D1" presStyleIdx="0" presStyleCnt="0"/>
      <dgm:spPr/>
    </dgm:pt>
    <dgm:pt modelId="{212C29AB-36E8-49F4-804A-D72384B251BA}" type="pres">
      <dgm:prSet presAssocID="{6EE90F4B-9CF3-49D7-A366-CAA27EF5D299}" presName="compNode" presStyleCnt="0"/>
      <dgm:spPr/>
    </dgm:pt>
    <dgm:pt modelId="{62FAEA53-3A15-420E-BA76-6B5F16DC8A20}" type="pres">
      <dgm:prSet presAssocID="{6EE90F4B-9CF3-49D7-A366-CAA27EF5D299}" presName="node" presStyleLbl="node1" presStyleIdx="1" presStyleCnt="3">
        <dgm:presLayoutVars>
          <dgm:bulletEnabled val="1"/>
        </dgm:presLayoutVars>
      </dgm:prSet>
      <dgm:spPr/>
    </dgm:pt>
    <dgm:pt modelId="{88516264-3C0B-4E60-B752-30A11A3DD49D}" type="pres">
      <dgm:prSet presAssocID="{6EE90F4B-9CF3-49D7-A366-CAA27EF5D299}" presName="invisiNode" presStyleLbl="node1" presStyleIdx="1" presStyleCnt="3"/>
      <dgm:spPr/>
    </dgm:pt>
    <dgm:pt modelId="{1C233E5C-5AD6-4B1E-A71C-95DF5AF721D5}" type="pres">
      <dgm:prSet presAssocID="{6EE90F4B-9CF3-49D7-A366-CAA27EF5D29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5110C28-E35F-4559-B221-8E0330D70672}" type="pres">
      <dgm:prSet presAssocID="{EFC998A3-7D19-4AC6-8BF0-29BDAB5DF8EA}" presName="sibTrans" presStyleLbl="sibTrans2D1" presStyleIdx="0" presStyleCnt="0"/>
      <dgm:spPr/>
    </dgm:pt>
    <dgm:pt modelId="{269E42ED-58A8-410E-BFF8-9CBA9FD84E95}" type="pres">
      <dgm:prSet presAssocID="{A3BCEF11-4462-47DD-A595-F4A922A47344}" presName="compNode" presStyleCnt="0"/>
      <dgm:spPr/>
    </dgm:pt>
    <dgm:pt modelId="{C0C9ECC7-39FB-45D9-834D-F30D9346A997}" type="pres">
      <dgm:prSet presAssocID="{A3BCEF11-4462-47DD-A595-F4A922A47344}" presName="node" presStyleLbl="node1" presStyleIdx="2" presStyleCnt="3">
        <dgm:presLayoutVars>
          <dgm:bulletEnabled val="1"/>
        </dgm:presLayoutVars>
      </dgm:prSet>
      <dgm:spPr/>
    </dgm:pt>
    <dgm:pt modelId="{561E9A0B-7FBC-4580-89A8-C66225C4F7BB}" type="pres">
      <dgm:prSet presAssocID="{A3BCEF11-4462-47DD-A595-F4A922A47344}" presName="invisiNode" presStyleLbl="node1" presStyleIdx="2" presStyleCnt="3"/>
      <dgm:spPr/>
    </dgm:pt>
    <dgm:pt modelId="{7D0B004F-EC0C-48A7-9048-664BC4F4A082}" type="pres">
      <dgm:prSet presAssocID="{A3BCEF11-4462-47DD-A595-F4A922A47344}" presName="imagNode" presStyleLbl="fgImgPlace1" presStyleIdx="2" presStyleCnt="3"/>
      <dgm:spPr/>
    </dgm:pt>
  </dgm:ptLst>
  <dgm:cxnLst>
    <dgm:cxn modelId="{CA46352A-39DA-4AF0-ABB9-E89F5D14CC83}" type="presOf" srcId="{A2667790-7ECF-4AD9-9590-1E49D8100167}" destId="{53473473-25A9-4710-8569-8B5BA5F25199}" srcOrd="0" destOrd="0" presId="urn:microsoft.com/office/officeart/2005/8/layout/pList2"/>
    <dgm:cxn modelId="{69BB152B-1E30-4CFC-9743-3493B3A1FFA8}" type="presOf" srcId="{2C420170-E7E0-4D73-ADF4-B57BA1060CBA}" destId="{5DCF2157-C174-4378-B35D-534BDCF46DA5}" srcOrd="0" destOrd="0" presId="urn:microsoft.com/office/officeart/2005/8/layout/pList2"/>
    <dgm:cxn modelId="{F7800533-93E4-49C9-A893-D7AC16C6A30F}" type="presOf" srcId="{EFC998A3-7D19-4AC6-8BF0-29BDAB5DF8EA}" destId="{E5110C28-E35F-4559-B221-8E0330D70672}" srcOrd="0" destOrd="0" presId="urn:microsoft.com/office/officeart/2005/8/layout/pList2"/>
    <dgm:cxn modelId="{5BFB093D-798F-4554-9E6B-713C78D7B6A1}" srcId="{A2667790-7ECF-4AD9-9590-1E49D8100167}" destId="{6EE90F4B-9CF3-49D7-A366-CAA27EF5D299}" srcOrd="1" destOrd="0" parTransId="{A7505259-329C-4206-B418-68D37C6435AB}" sibTransId="{EFC998A3-7D19-4AC6-8BF0-29BDAB5DF8EA}"/>
    <dgm:cxn modelId="{7F3D5464-D006-42AB-8C8D-7E122E8136D0}" type="presOf" srcId="{A3BCEF11-4462-47DD-A595-F4A922A47344}" destId="{C0C9ECC7-39FB-45D9-834D-F30D9346A997}" srcOrd="0" destOrd="0" presId="urn:microsoft.com/office/officeart/2005/8/layout/pList2"/>
    <dgm:cxn modelId="{C4664C9A-8693-4265-BAD5-00FDC14DE61E}" srcId="{A2667790-7ECF-4AD9-9590-1E49D8100167}" destId="{2C420170-E7E0-4D73-ADF4-B57BA1060CBA}" srcOrd="0" destOrd="0" parTransId="{C88A2259-45F4-4782-ABB0-ECAEA2577ABC}" sibTransId="{254E9B77-A548-4789-A45C-EFECE28DD4A6}"/>
    <dgm:cxn modelId="{8CE599C6-C7B1-4E8F-8A59-C2AB4E89A907}" type="presOf" srcId="{6EE90F4B-9CF3-49D7-A366-CAA27EF5D299}" destId="{62FAEA53-3A15-420E-BA76-6B5F16DC8A20}" srcOrd="0" destOrd="0" presId="urn:microsoft.com/office/officeart/2005/8/layout/pList2"/>
    <dgm:cxn modelId="{5E7CFAE1-FAE4-4DDD-987B-6062A4956986}" type="presOf" srcId="{254E9B77-A548-4789-A45C-EFECE28DD4A6}" destId="{02925DE6-ED21-447B-BFE6-39A63F2F0CB1}" srcOrd="0" destOrd="0" presId="urn:microsoft.com/office/officeart/2005/8/layout/pList2"/>
    <dgm:cxn modelId="{E6226BE6-4273-4444-B605-16D57C7E3AFB}" srcId="{A2667790-7ECF-4AD9-9590-1E49D8100167}" destId="{A3BCEF11-4462-47DD-A595-F4A922A47344}" srcOrd="2" destOrd="0" parTransId="{92589690-7217-47E0-8960-7038DA153599}" sibTransId="{11276F9A-F2AD-47CC-AB25-1C9B1A18CC1D}"/>
    <dgm:cxn modelId="{286826EC-C055-46DC-934B-A57C0CBF59D7}" type="presParOf" srcId="{53473473-25A9-4710-8569-8B5BA5F25199}" destId="{BC3311FA-A100-441A-A479-3B17DF8715B7}" srcOrd="0" destOrd="0" presId="urn:microsoft.com/office/officeart/2005/8/layout/pList2"/>
    <dgm:cxn modelId="{C397FFC9-718B-4CCA-957E-7D8D52111678}" type="presParOf" srcId="{53473473-25A9-4710-8569-8B5BA5F25199}" destId="{47AE5E6D-70F5-4153-B2E5-EE8216233951}" srcOrd="1" destOrd="0" presId="urn:microsoft.com/office/officeart/2005/8/layout/pList2"/>
    <dgm:cxn modelId="{C639282E-F7CA-4B55-AA41-FE68579AFAE8}" type="presParOf" srcId="{47AE5E6D-70F5-4153-B2E5-EE8216233951}" destId="{06D0416B-CC9A-4FEB-87E3-4F78090B1790}" srcOrd="0" destOrd="0" presId="urn:microsoft.com/office/officeart/2005/8/layout/pList2"/>
    <dgm:cxn modelId="{0E52C2C4-0C72-42F6-8F5F-8410F25A1DD3}" type="presParOf" srcId="{06D0416B-CC9A-4FEB-87E3-4F78090B1790}" destId="{5DCF2157-C174-4378-B35D-534BDCF46DA5}" srcOrd="0" destOrd="0" presId="urn:microsoft.com/office/officeart/2005/8/layout/pList2"/>
    <dgm:cxn modelId="{0AFDB297-1E77-4C1D-B28E-882C39CE6A4F}" type="presParOf" srcId="{06D0416B-CC9A-4FEB-87E3-4F78090B1790}" destId="{2B551F8F-0560-49B6-BE4A-7EA44E55405F}" srcOrd="1" destOrd="0" presId="urn:microsoft.com/office/officeart/2005/8/layout/pList2"/>
    <dgm:cxn modelId="{6E426B38-9FC6-47CC-85B5-47CABE582D5D}" type="presParOf" srcId="{06D0416B-CC9A-4FEB-87E3-4F78090B1790}" destId="{FA7DDD51-5116-404C-9AF6-F809336591C3}" srcOrd="2" destOrd="0" presId="urn:microsoft.com/office/officeart/2005/8/layout/pList2"/>
    <dgm:cxn modelId="{0BC22CF8-FAAC-4F2D-A440-8B4B58080AD7}" type="presParOf" srcId="{47AE5E6D-70F5-4153-B2E5-EE8216233951}" destId="{02925DE6-ED21-447B-BFE6-39A63F2F0CB1}" srcOrd="1" destOrd="0" presId="urn:microsoft.com/office/officeart/2005/8/layout/pList2"/>
    <dgm:cxn modelId="{54F970EC-2270-4501-97B6-1B874C15D76D}" type="presParOf" srcId="{47AE5E6D-70F5-4153-B2E5-EE8216233951}" destId="{212C29AB-36E8-49F4-804A-D72384B251BA}" srcOrd="2" destOrd="0" presId="urn:microsoft.com/office/officeart/2005/8/layout/pList2"/>
    <dgm:cxn modelId="{4220DB5E-181E-447C-A829-F3AB5E1C752A}" type="presParOf" srcId="{212C29AB-36E8-49F4-804A-D72384B251BA}" destId="{62FAEA53-3A15-420E-BA76-6B5F16DC8A20}" srcOrd="0" destOrd="0" presId="urn:microsoft.com/office/officeart/2005/8/layout/pList2"/>
    <dgm:cxn modelId="{ADC23FE1-DC46-4AC1-8827-0A4ABBE98D9F}" type="presParOf" srcId="{212C29AB-36E8-49F4-804A-D72384B251BA}" destId="{88516264-3C0B-4E60-B752-30A11A3DD49D}" srcOrd="1" destOrd="0" presId="urn:microsoft.com/office/officeart/2005/8/layout/pList2"/>
    <dgm:cxn modelId="{DB985910-03F7-49D9-8911-17DD46DEF659}" type="presParOf" srcId="{212C29AB-36E8-49F4-804A-D72384B251BA}" destId="{1C233E5C-5AD6-4B1E-A71C-95DF5AF721D5}" srcOrd="2" destOrd="0" presId="urn:microsoft.com/office/officeart/2005/8/layout/pList2"/>
    <dgm:cxn modelId="{83A1AFF9-AC83-4BDC-BB80-021F4A8170CD}" type="presParOf" srcId="{47AE5E6D-70F5-4153-B2E5-EE8216233951}" destId="{E5110C28-E35F-4559-B221-8E0330D70672}" srcOrd="3" destOrd="0" presId="urn:microsoft.com/office/officeart/2005/8/layout/pList2"/>
    <dgm:cxn modelId="{512035E5-EC02-44B3-B796-9F6349F0936E}" type="presParOf" srcId="{47AE5E6D-70F5-4153-B2E5-EE8216233951}" destId="{269E42ED-58A8-410E-BFF8-9CBA9FD84E95}" srcOrd="4" destOrd="0" presId="urn:microsoft.com/office/officeart/2005/8/layout/pList2"/>
    <dgm:cxn modelId="{0EE09A95-2B9F-423C-964F-C38FB344D873}" type="presParOf" srcId="{269E42ED-58A8-410E-BFF8-9CBA9FD84E95}" destId="{C0C9ECC7-39FB-45D9-834D-F30D9346A997}" srcOrd="0" destOrd="0" presId="urn:microsoft.com/office/officeart/2005/8/layout/pList2"/>
    <dgm:cxn modelId="{D32865D1-9FFA-471E-9CE7-02D378D1EBDE}" type="presParOf" srcId="{269E42ED-58A8-410E-BFF8-9CBA9FD84E95}" destId="{561E9A0B-7FBC-4580-89A8-C66225C4F7BB}" srcOrd="1" destOrd="0" presId="urn:microsoft.com/office/officeart/2005/8/layout/pList2"/>
    <dgm:cxn modelId="{F1E7AE39-45CC-4AE2-84E3-4A228F7E5B87}" type="presParOf" srcId="{269E42ED-58A8-410E-BFF8-9CBA9FD84E95}" destId="{7D0B004F-EC0C-48A7-9048-664BC4F4A08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C1A4E-8987-4F25-8858-19B72E8C7E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2346D8B-95ED-40B9-90E0-FEB816BC1E0C}">
      <dgm:prSet phldrT="[Teks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Navedi po jedan primjer organizma koji je dvobočno simetričan, zrakasto simetričan i asimetričan.</a:t>
          </a:r>
        </a:p>
      </dgm:t>
    </dgm:pt>
    <dgm:pt modelId="{DB65574D-F102-4598-8F8E-CFB7081B6C82}" type="parTrans" cxnId="{18BDD5A0-0A2D-484F-84AA-EC1B83D9DD4C}">
      <dgm:prSet/>
      <dgm:spPr/>
      <dgm:t>
        <a:bodyPr/>
        <a:lstStyle/>
        <a:p>
          <a:endParaRPr lang="hr-HR"/>
        </a:p>
      </dgm:t>
    </dgm:pt>
    <dgm:pt modelId="{EB3DF8A1-FFBB-44DF-B83A-538D59DDC233}" type="sibTrans" cxnId="{18BDD5A0-0A2D-484F-84AA-EC1B83D9DD4C}">
      <dgm:prSet/>
      <dgm:spPr/>
      <dgm:t>
        <a:bodyPr/>
        <a:lstStyle/>
        <a:p>
          <a:endParaRPr lang="hr-HR"/>
        </a:p>
      </dgm:t>
    </dgm:pt>
    <dgm:pt modelId="{6B9D23EC-1CB8-4CA2-8AC2-8F4F58A20AB1}">
      <dgm:prSet phldrT="[Teks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>
              <a:solidFill>
                <a:schemeClr val="tx1"/>
              </a:solidFill>
            </a:rPr>
            <a:t>Koja je prilagodba specifična za ribe kako bi se kretale u stupcu vode gore-dolje?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dirty="0"/>
        </a:p>
      </dgm:t>
    </dgm:pt>
    <dgm:pt modelId="{2FF7A5B8-F89F-4745-B276-A4670674C049}" type="parTrans" cxnId="{0C395477-16E9-476E-8CB3-6CA9E0EC8CEC}">
      <dgm:prSet/>
      <dgm:spPr/>
      <dgm:t>
        <a:bodyPr/>
        <a:lstStyle/>
        <a:p>
          <a:endParaRPr lang="hr-HR"/>
        </a:p>
      </dgm:t>
    </dgm:pt>
    <dgm:pt modelId="{BA1BC5C4-367C-4B51-B4CC-52215A8B2C3F}" type="sibTrans" cxnId="{0C395477-16E9-476E-8CB3-6CA9E0EC8CEC}">
      <dgm:prSet/>
      <dgm:spPr/>
      <dgm:t>
        <a:bodyPr/>
        <a:lstStyle/>
        <a:p>
          <a:endParaRPr lang="hr-HR"/>
        </a:p>
      </dgm:t>
    </dgm:pt>
    <dgm:pt modelId="{BE668532-233D-4010-8B7B-C462C1328DF3}">
      <dgm:prSet phldrT="[Teks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 dirty="0"/>
            <a:t>Objasni postoji li povezanost u simetriji tijela s kretanjem organizma.</a:t>
          </a:r>
        </a:p>
      </dgm:t>
    </dgm:pt>
    <dgm:pt modelId="{F396D2DB-534D-46E7-BB3C-2A52A3DA437E}" type="parTrans" cxnId="{CAF6B9D6-683E-4998-9BB7-5600997950FB}">
      <dgm:prSet/>
      <dgm:spPr/>
      <dgm:t>
        <a:bodyPr/>
        <a:lstStyle/>
        <a:p>
          <a:endParaRPr lang="hr-HR"/>
        </a:p>
      </dgm:t>
    </dgm:pt>
    <dgm:pt modelId="{3E1BEB9E-8797-4796-BAA6-F3323BE46C33}" type="sibTrans" cxnId="{CAF6B9D6-683E-4998-9BB7-5600997950FB}">
      <dgm:prSet/>
      <dgm:spPr/>
      <dgm:t>
        <a:bodyPr/>
        <a:lstStyle/>
        <a:p>
          <a:endParaRPr lang="hr-HR"/>
        </a:p>
      </dgm:t>
    </dgm:pt>
    <dgm:pt modelId="{E81E5AF8-C75B-404A-A40C-E783749B6B7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dirty="0"/>
            <a:t>Opiši kretanje lignje.</a:t>
          </a:r>
        </a:p>
      </dgm:t>
    </dgm:pt>
    <dgm:pt modelId="{5F90D64F-738F-4EF6-8AED-C3D524BFCEB3}" type="parTrans" cxnId="{24413032-1D6C-4F8B-A46E-01DF0E48A2AF}">
      <dgm:prSet/>
      <dgm:spPr/>
      <dgm:t>
        <a:bodyPr/>
        <a:lstStyle/>
        <a:p>
          <a:endParaRPr lang="hr-HR"/>
        </a:p>
      </dgm:t>
    </dgm:pt>
    <dgm:pt modelId="{F8F5CD16-382E-42D4-B289-BDD4762BE340}" type="sibTrans" cxnId="{24413032-1D6C-4F8B-A46E-01DF0E48A2AF}">
      <dgm:prSet/>
      <dgm:spPr/>
      <dgm:t>
        <a:bodyPr/>
        <a:lstStyle/>
        <a:p>
          <a:endParaRPr lang="hr-HR"/>
        </a:p>
      </dgm:t>
    </dgm:pt>
    <dgm:pt modelId="{21BA69F6-07F3-4B33-B6B1-09C47B60968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Koje su prilagodbe omogućile letenje u ptica?</a:t>
          </a:r>
        </a:p>
      </dgm:t>
    </dgm:pt>
    <dgm:pt modelId="{F4FF0468-E171-42D0-873B-4C2407272260}" type="parTrans" cxnId="{CC15E888-727D-4CCE-9092-7431EFFF15AB}">
      <dgm:prSet/>
      <dgm:spPr/>
      <dgm:t>
        <a:bodyPr/>
        <a:lstStyle/>
        <a:p>
          <a:endParaRPr lang="hr-HR"/>
        </a:p>
      </dgm:t>
    </dgm:pt>
    <dgm:pt modelId="{AC5D055A-690E-4753-8B1F-3C56632DC717}" type="sibTrans" cxnId="{CC15E888-727D-4CCE-9092-7431EFFF15AB}">
      <dgm:prSet/>
      <dgm:spPr/>
      <dgm:t>
        <a:bodyPr/>
        <a:lstStyle/>
        <a:p>
          <a:endParaRPr lang="hr-HR"/>
        </a:p>
      </dgm:t>
    </dgm:pt>
    <dgm:pt modelId="{75714056-C19A-48D7-9EB8-5982B60D4F75}" type="pres">
      <dgm:prSet presAssocID="{38FC1A4E-8987-4F25-8858-19B72E8C7E4E}" presName="CompostProcess" presStyleCnt="0">
        <dgm:presLayoutVars>
          <dgm:dir/>
          <dgm:resizeHandles val="exact"/>
        </dgm:presLayoutVars>
      </dgm:prSet>
      <dgm:spPr/>
    </dgm:pt>
    <dgm:pt modelId="{AD80FA62-FEFF-41D5-B6F9-429DC4702972}" type="pres">
      <dgm:prSet presAssocID="{38FC1A4E-8987-4F25-8858-19B72E8C7E4E}" presName="arrow" presStyleLbl="bgShp" presStyleIdx="0" presStyleCnt="1" custLinFactNeighborX="-524" custLinFactNeighborY="668"/>
      <dgm:spPr/>
    </dgm:pt>
    <dgm:pt modelId="{EC70B0FB-E487-453D-AFDE-4475FE26035F}" type="pres">
      <dgm:prSet presAssocID="{38FC1A4E-8987-4F25-8858-19B72E8C7E4E}" presName="linearProcess" presStyleCnt="0"/>
      <dgm:spPr/>
    </dgm:pt>
    <dgm:pt modelId="{21E9DF44-DA28-4B04-AAEB-919287508934}" type="pres">
      <dgm:prSet presAssocID="{92346D8B-95ED-40B9-90E0-FEB816BC1E0C}" presName="textNode" presStyleLbl="node1" presStyleIdx="0" presStyleCnt="5">
        <dgm:presLayoutVars>
          <dgm:bulletEnabled val="1"/>
        </dgm:presLayoutVars>
      </dgm:prSet>
      <dgm:spPr/>
    </dgm:pt>
    <dgm:pt modelId="{694D4741-56B1-4AC5-8B7D-3EE4CC04FCD0}" type="pres">
      <dgm:prSet presAssocID="{EB3DF8A1-FFBB-44DF-B83A-538D59DDC233}" presName="sibTrans" presStyleCnt="0"/>
      <dgm:spPr/>
    </dgm:pt>
    <dgm:pt modelId="{1C917CB5-8293-4156-AC93-0F21AEDB3246}" type="pres">
      <dgm:prSet presAssocID="{6B9D23EC-1CB8-4CA2-8AC2-8F4F58A20AB1}" presName="textNode" presStyleLbl="node1" presStyleIdx="1" presStyleCnt="5">
        <dgm:presLayoutVars>
          <dgm:bulletEnabled val="1"/>
        </dgm:presLayoutVars>
      </dgm:prSet>
      <dgm:spPr/>
    </dgm:pt>
    <dgm:pt modelId="{40C3E3B7-65B3-4272-9E52-85F2CD6BA497}" type="pres">
      <dgm:prSet presAssocID="{BA1BC5C4-367C-4B51-B4CC-52215A8B2C3F}" presName="sibTrans" presStyleCnt="0"/>
      <dgm:spPr/>
    </dgm:pt>
    <dgm:pt modelId="{D52BFC74-BF1F-4D21-8145-DB58B9876674}" type="pres">
      <dgm:prSet presAssocID="{21BA69F6-07F3-4B33-B6B1-09C47B60968A}" presName="textNode" presStyleLbl="node1" presStyleIdx="2" presStyleCnt="5">
        <dgm:presLayoutVars>
          <dgm:bulletEnabled val="1"/>
        </dgm:presLayoutVars>
      </dgm:prSet>
      <dgm:spPr/>
    </dgm:pt>
    <dgm:pt modelId="{6F472976-79DF-4626-B734-07F3D4F54B3F}" type="pres">
      <dgm:prSet presAssocID="{AC5D055A-690E-4753-8B1F-3C56632DC717}" presName="sibTrans" presStyleCnt="0"/>
      <dgm:spPr/>
    </dgm:pt>
    <dgm:pt modelId="{C5EFC9F1-58DE-45FE-A5D4-42DB5240C844}" type="pres">
      <dgm:prSet presAssocID="{E81E5AF8-C75B-404A-A40C-E783749B6B73}" presName="textNode" presStyleLbl="node1" presStyleIdx="3" presStyleCnt="5">
        <dgm:presLayoutVars>
          <dgm:bulletEnabled val="1"/>
        </dgm:presLayoutVars>
      </dgm:prSet>
      <dgm:spPr/>
    </dgm:pt>
    <dgm:pt modelId="{A79671B4-8C96-41F6-879D-2B8E38E46231}" type="pres">
      <dgm:prSet presAssocID="{F8F5CD16-382E-42D4-B289-BDD4762BE340}" presName="sibTrans" presStyleCnt="0"/>
      <dgm:spPr/>
    </dgm:pt>
    <dgm:pt modelId="{88FABEF4-E90A-4FAB-941F-5CCB9205CAD5}" type="pres">
      <dgm:prSet presAssocID="{BE668532-233D-4010-8B7B-C462C1328DF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E7D7208-A67D-4725-B6C7-D57C2DF538EB}" type="presOf" srcId="{38FC1A4E-8987-4F25-8858-19B72E8C7E4E}" destId="{75714056-C19A-48D7-9EB8-5982B60D4F75}" srcOrd="0" destOrd="0" presId="urn:microsoft.com/office/officeart/2005/8/layout/hProcess9"/>
    <dgm:cxn modelId="{2E78342C-041C-47CE-9245-4AFEE692EC36}" type="presOf" srcId="{BE668532-233D-4010-8B7B-C462C1328DF3}" destId="{88FABEF4-E90A-4FAB-941F-5CCB9205CAD5}" srcOrd="0" destOrd="0" presId="urn:microsoft.com/office/officeart/2005/8/layout/hProcess9"/>
    <dgm:cxn modelId="{24413032-1D6C-4F8B-A46E-01DF0E48A2AF}" srcId="{38FC1A4E-8987-4F25-8858-19B72E8C7E4E}" destId="{E81E5AF8-C75B-404A-A40C-E783749B6B73}" srcOrd="3" destOrd="0" parTransId="{5F90D64F-738F-4EF6-8AED-C3D524BFCEB3}" sibTransId="{F8F5CD16-382E-42D4-B289-BDD4762BE340}"/>
    <dgm:cxn modelId="{811ECC36-1DB4-4CDA-BFB4-1761CCBBCA3E}" type="presOf" srcId="{92346D8B-95ED-40B9-90E0-FEB816BC1E0C}" destId="{21E9DF44-DA28-4B04-AAEB-919287508934}" srcOrd="0" destOrd="0" presId="urn:microsoft.com/office/officeart/2005/8/layout/hProcess9"/>
    <dgm:cxn modelId="{5D023760-A772-44B3-B2C3-DA294BD70272}" type="presOf" srcId="{6B9D23EC-1CB8-4CA2-8AC2-8F4F58A20AB1}" destId="{1C917CB5-8293-4156-AC93-0F21AEDB3246}" srcOrd="0" destOrd="0" presId="urn:microsoft.com/office/officeart/2005/8/layout/hProcess9"/>
    <dgm:cxn modelId="{0C395477-16E9-476E-8CB3-6CA9E0EC8CEC}" srcId="{38FC1A4E-8987-4F25-8858-19B72E8C7E4E}" destId="{6B9D23EC-1CB8-4CA2-8AC2-8F4F58A20AB1}" srcOrd="1" destOrd="0" parTransId="{2FF7A5B8-F89F-4745-B276-A4670674C049}" sibTransId="{BA1BC5C4-367C-4B51-B4CC-52215A8B2C3F}"/>
    <dgm:cxn modelId="{6FD74687-0B4F-487D-B776-9D4E64CE72C3}" type="presOf" srcId="{21BA69F6-07F3-4B33-B6B1-09C47B60968A}" destId="{D52BFC74-BF1F-4D21-8145-DB58B9876674}" srcOrd="0" destOrd="0" presId="urn:microsoft.com/office/officeart/2005/8/layout/hProcess9"/>
    <dgm:cxn modelId="{CC15E888-727D-4CCE-9092-7431EFFF15AB}" srcId="{38FC1A4E-8987-4F25-8858-19B72E8C7E4E}" destId="{21BA69F6-07F3-4B33-B6B1-09C47B60968A}" srcOrd="2" destOrd="0" parTransId="{F4FF0468-E171-42D0-873B-4C2407272260}" sibTransId="{AC5D055A-690E-4753-8B1F-3C56632DC717}"/>
    <dgm:cxn modelId="{EB9F398D-8556-4B53-8261-6D53357F9D8F}" type="presOf" srcId="{E81E5AF8-C75B-404A-A40C-E783749B6B73}" destId="{C5EFC9F1-58DE-45FE-A5D4-42DB5240C844}" srcOrd="0" destOrd="0" presId="urn:microsoft.com/office/officeart/2005/8/layout/hProcess9"/>
    <dgm:cxn modelId="{18BDD5A0-0A2D-484F-84AA-EC1B83D9DD4C}" srcId="{38FC1A4E-8987-4F25-8858-19B72E8C7E4E}" destId="{92346D8B-95ED-40B9-90E0-FEB816BC1E0C}" srcOrd="0" destOrd="0" parTransId="{DB65574D-F102-4598-8F8E-CFB7081B6C82}" sibTransId="{EB3DF8A1-FFBB-44DF-B83A-538D59DDC233}"/>
    <dgm:cxn modelId="{CAF6B9D6-683E-4998-9BB7-5600997950FB}" srcId="{38FC1A4E-8987-4F25-8858-19B72E8C7E4E}" destId="{BE668532-233D-4010-8B7B-C462C1328DF3}" srcOrd="4" destOrd="0" parTransId="{F396D2DB-534D-46E7-BB3C-2A52A3DA437E}" sibTransId="{3E1BEB9E-8797-4796-BAA6-F3323BE46C33}"/>
    <dgm:cxn modelId="{58840163-CD50-4A5C-B561-1164AC4CC9E4}" type="presParOf" srcId="{75714056-C19A-48D7-9EB8-5982B60D4F75}" destId="{AD80FA62-FEFF-41D5-B6F9-429DC4702972}" srcOrd="0" destOrd="0" presId="urn:microsoft.com/office/officeart/2005/8/layout/hProcess9"/>
    <dgm:cxn modelId="{767814AD-CE1E-4A6D-AA52-E459465CC449}" type="presParOf" srcId="{75714056-C19A-48D7-9EB8-5982B60D4F75}" destId="{EC70B0FB-E487-453D-AFDE-4475FE26035F}" srcOrd="1" destOrd="0" presId="urn:microsoft.com/office/officeart/2005/8/layout/hProcess9"/>
    <dgm:cxn modelId="{EFCE0E11-7516-410D-8643-096CC1545757}" type="presParOf" srcId="{EC70B0FB-E487-453D-AFDE-4475FE26035F}" destId="{21E9DF44-DA28-4B04-AAEB-919287508934}" srcOrd="0" destOrd="0" presId="urn:microsoft.com/office/officeart/2005/8/layout/hProcess9"/>
    <dgm:cxn modelId="{247E13F9-D1B4-4213-9B1F-D8FEFE0AC397}" type="presParOf" srcId="{EC70B0FB-E487-453D-AFDE-4475FE26035F}" destId="{694D4741-56B1-4AC5-8B7D-3EE4CC04FCD0}" srcOrd="1" destOrd="0" presId="urn:microsoft.com/office/officeart/2005/8/layout/hProcess9"/>
    <dgm:cxn modelId="{BE0767EC-1D6D-4AB6-9505-A8973D747738}" type="presParOf" srcId="{EC70B0FB-E487-453D-AFDE-4475FE26035F}" destId="{1C917CB5-8293-4156-AC93-0F21AEDB3246}" srcOrd="2" destOrd="0" presId="urn:microsoft.com/office/officeart/2005/8/layout/hProcess9"/>
    <dgm:cxn modelId="{7CE69E16-FAE0-4ED6-994B-13E157C02E02}" type="presParOf" srcId="{EC70B0FB-E487-453D-AFDE-4475FE26035F}" destId="{40C3E3B7-65B3-4272-9E52-85F2CD6BA497}" srcOrd="3" destOrd="0" presId="urn:microsoft.com/office/officeart/2005/8/layout/hProcess9"/>
    <dgm:cxn modelId="{3ED37BAA-4124-4EF0-898F-0106B74D57B2}" type="presParOf" srcId="{EC70B0FB-E487-453D-AFDE-4475FE26035F}" destId="{D52BFC74-BF1F-4D21-8145-DB58B9876674}" srcOrd="4" destOrd="0" presId="urn:microsoft.com/office/officeart/2005/8/layout/hProcess9"/>
    <dgm:cxn modelId="{30D81BC7-1386-46B1-8FDE-57B4E10F08BC}" type="presParOf" srcId="{EC70B0FB-E487-453D-AFDE-4475FE26035F}" destId="{6F472976-79DF-4626-B734-07F3D4F54B3F}" srcOrd="5" destOrd="0" presId="urn:microsoft.com/office/officeart/2005/8/layout/hProcess9"/>
    <dgm:cxn modelId="{CFA64B35-72F2-4EA1-97B6-F17667591256}" type="presParOf" srcId="{EC70B0FB-E487-453D-AFDE-4475FE26035F}" destId="{C5EFC9F1-58DE-45FE-A5D4-42DB5240C844}" srcOrd="6" destOrd="0" presId="urn:microsoft.com/office/officeart/2005/8/layout/hProcess9"/>
    <dgm:cxn modelId="{A1DB657A-1537-43CA-ADD0-2599BB877ED5}" type="presParOf" srcId="{EC70B0FB-E487-453D-AFDE-4475FE26035F}" destId="{A79671B4-8C96-41F6-879D-2B8E38E46231}" srcOrd="7" destOrd="0" presId="urn:microsoft.com/office/officeart/2005/8/layout/hProcess9"/>
    <dgm:cxn modelId="{88AC7E45-0571-4B0E-B3A0-EB2C634D3754}" type="presParOf" srcId="{EC70B0FB-E487-453D-AFDE-4475FE26035F}" destId="{88FABEF4-E90A-4FAB-941F-5CCB9205CA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11FA-A100-441A-A479-3B17DF8715B7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DDD51-5116-404C-9AF6-F809336591C3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F2157-C174-4378-B35D-534BDCF46DA5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TREPETLJIKAŠI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- trepetljike se brzo savijaju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- kretanje u svim smjerovima</a:t>
          </a:r>
          <a:endParaRPr lang="en-GB" sz="1900" kern="1200" dirty="0"/>
        </a:p>
      </dsp:txBody>
      <dsp:txXfrm rot="10800000">
        <a:off x="237949" y="1828799"/>
        <a:ext cx="1680560" cy="2180130"/>
      </dsp:txXfrm>
    </dsp:sp>
    <dsp:sp modelId="{1C233E5C-5AD6-4B1E-A71C-95DF5AF721D5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AEA53-3A15-420E-BA76-6B5F16DC8A20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SLUZAVCI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- lažne nožice izlaze kroz otvore na ljušturama</a:t>
          </a:r>
          <a:endParaRPr lang="en-GB" sz="1900" kern="1200" dirty="0"/>
        </a:p>
      </dsp:txBody>
      <dsp:txXfrm rot="10800000">
        <a:off x="2207720" y="1828799"/>
        <a:ext cx="1680560" cy="2180130"/>
      </dsp:txXfrm>
    </dsp:sp>
    <dsp:sp modelId="{7D0B004F-EC0C-48A7-9048-664BC4F4A082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9ECC7-39FB-45D9-834D-F30D9346A997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BIČAŠI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- savijanjem jednoga ili više bičeva kreću se kroz vodu</a:t>
          </a:r>
          <a:endParaRPr lang="en-GB" sz="1900" kern="1200" dirty="0"/>
        </a:p>
      </dsp:txBody>
      <dsp:txXfrm rot="10800000">
        <a:off x="4177490" y="1828799"/>
        <a:ext cx="1680560" cy="218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0FA62-FEFF-41D5-B6F9-429DC4702972}">
      <dsp:nvSpPr>
        <dsp:cNvPr id="0" name=""/>
        <dsp:cNvSpPr/>
      </dsp:nvSpPr>
      <dsp:spPr>
        <a:xfrm>
          <a:off x="640601" y="0"/>
          <a:ext cx="7718532" cy="55497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DF44-DA28-4B04-AAEB-919287508934}">
      <dsp:nvSpPr>
        <dsp:cNvPr id="0" name=""/>
        <dsp:cNvSpPr/>
      </dsp:nvSpPr>
      <dsp:spPr>
        <a:xfrm>
          <a:off x="3990" y="1664932"/>
          <a:ext cx="1744739" cy="221990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Navedi po jedan primjer organizma koji je dvobočno simetričan, zrakasto simetričan i asimetričan.</a:t>
          </a:r>
        </a:p>
      </dsp:txBody>
      <dsp:txXfrm>
        <a:off x="89161" y="1750103"/>
        <a:ext cx="1574397" cy="2049567"/>
      </dsp:txXfrm>
    </dsp:sp>
    <dsp:sp modelId="{1C917CB5-8293-4156-AC93-0F21AEDB3246}">
      <dsp:nvSpPr>
        <dsp:cNvPr id="0" name=""/>
        <dsp:cNvSpPr/>
      </dsp:nvSpPr>
      <dsp:spPr>
        <a:xfrm>
          <a:off x="1835966" y="1664932"/>
          <a:ext cx="1744739" cy="221990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>
              <a:solidFill>
                <a:schemeClr val="tx1"/>
              </a:solidFill>
            </a:rPr>
            <a:t>Koja je prilagodba specifična za ribe kako bi se kretale u stupcu vode gore-dolje?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/>
        </a:p>
      </dsp:txBody>
      <dsp:txXfrm>
        <a:off x="1921137" y="1750103"/>
        <a:ext cx="1574397" cy="2049567"/>
      </dsp:txXfrm>
    </dsp:sp>
    <dsp:sp modelId="{D52BFC74-BF1F-4D21-8145-DB58B9876674}">
      <dsp:nvSpPr>
        <dsp:cNvPr id="0" name=""/>
        <dsp:cNvSpPr/>
      </dsp:nvSpPr>
      <dsp:spPr>
        <a:xfrm>
          <a:off x="3667943" y="1664932"/>
          <a:ext cx="1744739" cy="221990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Koje su prilagodbe omogućile letenje u ptica?</a:t>
          </a:r>
        </a:p>
      </dsp:txBody>
      <dsp:txXfrm>
        <a:off x="3753114" y="1750103"/>
        <a:ext cx="1574397" cy="2049567"/>
      </dsp:txXfrm>
    </dsp:sp>
    <dsp:sp modelId="{C5EFC9F1-58DE-45FE-A5D4-42DB5240C844}">
      <dsp:nvSpPr>
        <dsp:cNvPr id="0" name=""/>
        <dsp:cNvSpPr/>
      </dsp:nvSpPr>
      <dsp:spPr>
        <a:xfrm>
          <a:off x="5499919" y="1664932"/>
          <a:ext cx="1744739" cy="221990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Opiši kretanje lignje.</a:t>
          </a:r>
        </a:p>
      </dsp:txBody>
      <dsp:txXfrm>
        <a:off x="5585090" y="1750103"/>
        <a:ext cx="1574397" cy="2049567"/>
      </dsp:txXfrm>
    </dsp:sp>
    <dsp:sp modelId="{88FABEF4-E90A-4FAB-941F-5CCB9205CAD5}">
      <dsp:nvSpPr>
        <dsp:cNvPr id="0" name=""/>
        <dsp:cNvSpPr/>
      </dsp:nvSpPr>
      <dsp:spPr>
        <a:xfrm>
          <a:off x="7331896" y="1664932"/>
          <a:ext cx="1744739" cy="2219909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Objasni postoji li povezanost u simetriji tijela s kretanjem organizma.</a:t>
          </a:r>
        </a:p>
      </dsp:txBody>
      <dsp:txXfrm>
        <a:off x="7417067" y="1750103"/>
        <a:ext cx="1574397" cy="2049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6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3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8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0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2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92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3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4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10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4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5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2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7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1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2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2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7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21394" y="1530036"/>
            <a:ext cx="6237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KRETANJE ŽIVIH BIĆA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Kretanje životinja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810693" y="3892990"/>
            <a:ext cx="5667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Simetrije tijela i kretanje</a:t>
            </a:r>
            <a:r>
              <a:rPr kumimoji="0" lang="hr-HR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životinja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Kretanje kralježnjaka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Kretanje beskralježnjaka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Kretanje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heterotrofnih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protoktista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B5916E4-1757-40D9-90EE-D8533CE32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8" y="1002759"/>
            <a:ext cx="6056768" cy="517382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359243" y="56533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400" b="1" dirty="0"/>
              <a:t>Pametna se roda seli sa žabama.</a:t>
            </a:r>
            <a:br>
              <a:rPr lang="fi-FI" sz="1400" b="1" dirty="0"/>
            </a:br>
            <a:r>
              <a:rPr lang="hr-HR" sz="1400" b="1" dirty="0"/>
              <a:t>                                               </a:t>
            </a:r>
            <a:r>
              <a:rPr lang="hr-HR" sz="1400" b="1" i="1" dirty="0"/>
              <a:t>r</a:t>
            </a:r>
            <a:r>
              <a:rPr lang="fi-FI" sz="1400" b="1" i="1" dirty="0"/>
              <a:t>uska</a:t>
            </a:r>
            <a:endParaRPr lang="hr-HR" sz="1400" b="1" i="1" dirty="0"/>
          </a:p>
        </p:txBody>
      </p:sp>
    </p:spTree>
    <p:extLst>
      <p:ext uri="{BB962C8B-B14F-4D97-AF65-F5344CB8AC3E}">
        <p14:creationId xmlns:p14="http://schemas.microsoft.com/office/powerpoint/2010/main" val="24564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415" y="774537"/>
            <a:ext cx="575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KRETANJE BESKRALJEŽNJAKA – MEKUŠCI </a:t>
            </a:r>
            <a:endParaRPr lang="en-GB" b="1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F3C2352-32C8-4942-B26D-E25FE511E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19" y="1420265"/>
            <a:ext cx="2787282" cy="154927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144C55E-4396-46C7-8C44-09E24E0E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19" y="3083814"/>
            <a:ext cx="2764439" cy="118942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B0464B3-CBE2-4CF3-BBA5-C58E61AE1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19" y="4387513"/>
            <a:ext cx="2787282" cy="145197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032911" y="4474272"/>
            <a:ext cx="24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ŠKOLJKAŠI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032911" y="3083814"/>
            <a:ext cx="24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PUŽEVI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910601" y="1395709"/>
            <a:ext cx="24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GLAVONOŠCI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150605" y="4843604"/>
            <a:ext cx="5504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gotovo se ne kreću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mišićnim se stopalom </a:t>
            </a:r>
            <a:r>
              <a:rPr lang="hr-HR" b="1" dirty="0"/>
              <a:t>ukopavaju</a:t>
            </a:r>
            <a:r>
              <a:rPr lang="hr-HR" dirty="0"/>
              <a:t> u tlo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ljušture od </a:t>
            </a:r>
            <a:r>
              <a:rPr lang="hr-HR" b="1" dirty="0"/>
              <a:t>vapnenca</a:t>
            </a:r>
            <a:r>
              <a:rPr lang="hr-HR" dirty="0"/>
              <a:t> rastu zajedno s njima (zone prirasta)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150605" y="3453146"/>
            <a:ext cx="432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pužu</a:t>
            </a:r>
            <a:r>
              <a:rPr lang="hr-HR" dirty="0"/>
              <a:t> punim ravnim </a:t>
            </a:r>
            <a:r>
              <a:rPr lang="hr-HR" b="1" dirty="0"/>
              <a:t>stopalom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stopalo stežu u </a:t>
            </a:r>
            <a:r>
              <a:rPr lang="hr-HR" b="1" dirty="0"/>
              <a:t>valovima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izlučuju </a:t>
            </a:r>
            <a:r>
              <a:rPr lang="hr-HR" b="1" dirty="0"/>
              <a:t>sluz </a:t>
            </a:r>
            <a:r>
              <a:rPr lang="hr-HR" dirty="0"/>
              <a:t>– za lakše kretanje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032911" y="1711713"/>
            <a:ext cx="520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kreću se na </a:t>
            </a:r>
            <a:r>
              <a:rPr lang="hr-HR" b="1" dirty="0"/>
              <a:t>mlazni pogon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imaju peraje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kroz lijevak potiskuju vodu pri čemu se krakovima odguruju unatrag</a:t>
            </a:r>
          </a:p>
        </p:txBody>
      </p:sp>
    </p:spTree>
    <p:extLst>
      <p:ext uri="{BB962C8B-B14F-4D97-AF65-F5344CB8AC3E}">
        <p14:creationId xmlns:p14="http://schemas.microsoft.com/office/powerpoint/2010/main" val="28911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415" y="774537"/>
            <a:ext cx="575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KRETANJE BESKRALJEŽNJAKA – OBLIĆI I PLOŠNJACI</a:t>
            </a:r>
            <a:endParaRPr lang="en-GB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470780" y="1303699"/>
            <a:ext cx="478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žive nametnički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70780" y="1625904"/>
            <a:ext cx="591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pričvršćeni unutar probavnoga sustava </a:t>
            </a:r>
            <a:r>
              <a:rPr lang="hr-HR" dirty="0" err="1"/>
              <a:t>domadara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57199" y="2364568"/>
            <a:ext cx="538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kreću se tjelesnim tekućinama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70780" y="1995236"/>
            <a:ext cx="47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nemaju posebnih organa za kretanje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274415" y="2918566"/>
            <a:ext cx="575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KRETANJE BESKRALJEŽNJAKA – BODLJIKAŠI </a:t>
            </a:r>
            <a:endParaRPr lang="en-GB" b="1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DE8489F-AFF7-4DDD-9C86-8A8D2727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1" y="3425437"/>
            <a:ext cx="3451250" cy="252269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191754" y="4443021"/>
            <a:ext cx="40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bodlje + </a:t>
            </a:r>
            <a:r>
              <a:rPr lang="hr-HR" dirty="0" err="1"/>
              <a:t>vodožilne</a:t>
            </a:r>
            <a:r>
              <a:rPr lang="hr-HR" dirty="0"/>
              <a:t> nožice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191754" y="3425437"/>
            <a:ext cx="286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JEŽINCI, TRPOVI, ZVJEZDAČE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191754" y="4026562"/>
            <a:ext cx="341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potporni je sustav unutar tijela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1B60B93-3AB6-4608-BCEB-9B243BEAD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497" y="1145141"/>
            <a:ext cx="3362320" cy="18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415" y="774537"/>
            <a:ext cx="575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KRETANJE BESKRALJEŽNJAKA – ŽARNJACI I SPUŽVE</a:t>
            </a:r>
            <a:endParaRPr lang="en-GB" b="1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45C8E30-4C66-40AF-A674-22935E95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8" y="1323027"/>
            <a:ext cx="2393992" cy="1843015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935C96ED-3C97-4B02-A278-45BD6D7FB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452" y="2697122"/>
            <a:ext cx="2368192" cy="192786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861544" y="1241360"/>
            <a:ext cx="193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KORALJI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518797" y="2523239"/>
            <a:ext cx="169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MEDUZE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861544" y="159990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žive poput </a:t>
            </a:r>
            <a:r>
              <a:rPr lang="hr-HR" b="1" dirty="0"/>
              <a:t>polipa </a:t>
            </a:r>
            <a:r>
              <a:rPr lang="hr-HR" dirty="0"/>
              <a:t>– </a:t>
            </a:r>
            <a:r>
              <a:rPr lang="hr-HR" b="1" dirty="0"/>
              <a:t>sjedilački</a:t>
            </a:r>
            <a:r>
              <a:rPr lang="hr-HR" dirty="0"/>
              <a:t> u zajednici (</a:t>
            </a:r>
            <a:r>
              <a:rPr lang="hr-HR" b="1" dirty="0"/>
              <a:t>koloniji</a:t>
            </a:r>
            <a:r>
              <a:rPr lang="hr-HR" dirty="0"/>
              <a:t>)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861544" y="1969241"/>
            <a:ext cx="468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pokretne</a:t>
            </a:r>
            <a:r>
              <a:rPr lang="hr-HR" dirty="0"/>
              <a:t> su jedino </a:t>
            </a:r>
            <a:r>
              <a:rPr lang="hr-HR" b="1" dirty="0"/>
              <a:t>lovke</a:t>
            </a:r>
            <a:r>
              <a:rPr lang="hr-HR" dirty="0"/>
              <a:t> sa </a:t>
            </a:r>
            <a:r>
              <a:rPr lang="hr-HR" dirty="0" err="1"/>
              <a:t>žarnicama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712737" y="3631235"/>
            <a:ext cx="336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vodu izbacuju iz klobuka stezanjem mišića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712737" y="3227486"/>
            <a:ext cx="286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kreću se unatrag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712737" y="2892571"/>
            <a:ext cx="271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zrakasta simetrija tijela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88887" y="4653481"/>
            <a:ext cx="200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SPUŽVE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950614" y="5022813"/>
            <a:ext cx="507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sjedilački organizmi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950614" y="5357728"/>
            <a:ext cx="324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ovise o donosu okolne vode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4817093" y="5185571"/>
            <a:ext cx="15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PLANKTON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314692" y="5524287"/>
            <a:ext cx="396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ovisi o gibanju okolne vode</a:t>
            </a:r>
          </a:p>
        </p:txBody>
      </p:sp>
    </p:spTree>
    <p:extLst>
      <p:ext uri="{BB962C8B-B14F-4D97-AF65-F5344CB8AC3E}">
        <p14:creationId xmlns:p14="http://schemas.microsoft.com/office/powerpoint/2010/main" val="12885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7" y="775855"/>
            <a:ext cx="437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KRETANJE HETEROTROFNIH PROTOKTISTA</a:t>
            </a:r>
            <a:endParaRPr lang="en-GB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938380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236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1074480854"/>
              </p:ext>
            </p:extLst>
          </p:nvPr>
        </p:nvGraphicFramePr>
        <p:xfrm>
          <a:off x="63374" y="615636"/>
          <a:ext cx="9080626" cy="554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aobljeni pravokutnik 2"/>
          <p:cNvSpPr/>
          <p:nvPr/>
        </p:nvSpPr>
        <p:spPr>
          <a:xfrm>
            <a:off x="63373" y="2292036"/>
            <a:ext cx="1747319" cy="216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Zaobljeni pravokutnik 3"/>
          <p:cNvSpPr/>
          <p:nvPr/>
        </p:nvSpPr>
        <p:spPr>
          <a:xfrm>
            <a:off x="1878593" y="2292036"/>
            <a:ext cx="1747319" cy="216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3730027" y="2308634"/>
            <a:ext cx="1747319" cy="216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5581461" y="2308634"/>
            <a:ext cx="1747319" cy="216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7400476" y="2292036"/>
            <a:ext cx="1747319" cy="216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9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89299" y="742384"/>
            <a:ext cx="477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SIMETRIJE TIJELA I KRETANJE ŽIVOTINJA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1C93CAD-CF61-42DA-87A4-C9C8BA50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8" y="1268144"/>
            <a:ext cx="2290527" cy="464908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160475" y="3752190"/>
            <a:ext cx="373002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b="1" dirty="0">
                <a:solidFill>
                  <a:schemeClr val="bg1"/>
                </a:solidFill>
              </a:rPr>
              <a:t>zamišljena</a:t>
            </a:r>
            <a:r>
              <a:rPr lang="hr-HR" sz="1600" dirty="0">
                <a:solidFill>
                  <a:schemeClr val="bg1"/>
                </a:solidFill>
              </a:rPr>
              <a:t> ravnina kojom možemo podijeliti tijelo organizma na dva ili više zrcalno jednakih dijelova</a:t>
            </a:r>
          </a:p>
        </p:txBody>
      </p:sp>
      <p:sp>
        <p:nvSpPr>
          <p:cNvPr id="6" name="Strelica udesno 5"/>
          <p:cNvSpPr/>
          <p:nvPr/>
        </p:nvSpPr>
        <p:spPr>
          <a:xfrm>
            <a:off x="2263366" y="2064190"/>
            <a:ext cx="905347" cy="28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>
            <a:off x="2322213" y="3447832"/>
            <a:ext cx="905347" cy="28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desno 7"/>
          <p:cNvSpPr/>
          <p:nvPr/>
        </p:nvSpPr>
        <p:spPr>
          <a:xfrm>
            <a:off x="2399167" y="5000780"/>
            <a:ext cx="905347" cy="28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3227560" y="1975548"/>
            <a:ext cx="305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ASIMETRIČNI </a:t>
            </a:r>
          </a:p>
          <a:p>
            <a:r>
              <a:rPr lang="hr-HR" sz="1400" b="1" dirty="0"/>
              <a:t>OBLIK TIJELA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304514" y="3349782"/>
            <a:ext cx="1450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DVOBOČNA SIMETRIJA TIJELA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315831" y="4843604"/>
            <a:ext cx="1439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ZRAKASTA SIMETRIJA TIJELA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160475" y="2392358"/>
            <a:ext cx="364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NAČIN KRETANJA ŽIVOTINJE OVISI O: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sz="1400" dirty="0"/>
              <a:t>obliku tijela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sz="1400" dirty="0"/>
              <a:t>simetriji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sz="1400" dirty="0"/>
              <a:t>okolini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hr-HR" sz="1400" dirty="0"/>
              <a:t>veličini </a:t>
            </a:r>
          </a:p>
        </p:txBody>
      </p:sp>
      <p:sp>
        <p:nvSpPr>
          <p:cNvPr id="14" name="Zaobljeni pravokutnik 13"/>
          <p:cNvSpPr/>
          <p:nvPr/>
        </p:nvSpPr>
        <p:spPr>
          <a:xfrm>
            <a:off x="5558827" y="2915578"/>
            <a:ext cx="1294645" cy="20364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6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9175" y="958578"/>
            <a:ext cx="488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KRETANJE KRALJEŽNJAKA – SISAVCI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62AC0-8723-4ECC-8069-13B75929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63" y="1611296"/>
            <a:ext cx="9245963" cy="4333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176" y="2133909"/>
            <a:ext cx="3089563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kosti udova pokreću mišići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76" y="2523193"/>
            <a:ext cx="3533915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udovi se savijaju u zglobovima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016" y="1719810"/>
            <a:ext cx="4853584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Navedi nekoliko sisavaca koji se kreću po </a:t>
            </a:r>
            <a:r>
              <a:rPr lang="hr-HR" b="1" dirty="0">
                <a:solidFill>
                  <a:schemeClr val="bg1"/>
                </a:solidFill>
              </a:rPr>
              <a:t>tlu</a:t>
            </a:r>
            <a:r>
              <a:rPr lang="hr-HR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016" y="3593261"/>
            <a:ext cx="1834424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Koji sisavci </a:t>
            </a:r>
            <a:r>
              <a:rPr lang="hr-HR" b="1" dirty="0">
                <a:solidFill>
                  <a:schemeClr val="bg1"/>
                </a:solidFill>
              </a:rPr>
              <a:t>lete</a:t>
            </a:r>
            <a:r>
              <a:rPr lang="hr-HR" dirty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016" y="3990311"/>
            <a:ext cx="6192857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šišmiši imaju </a:t>
            </a:r>
            <a:r>
              <a:rPr lang="hr-HR" b="1" dirty="0" err="1">
                <a:solidFill>
                  <a:schemeClr val="bg1"/>
                </a:solidFill>
              </a:rPr>
              <a:t>letnicu</a:t>
            </a:r>
            <a:r>
              <a:rPr lang="hr-HR" b="1" dirty="0">
                <a:solidFill>
                  <a:schemeClr val="bg1"/>
                </a:solidFill>
              </a:rPr>
              <a:t> - </a:t>
            </a:r>
            <a:r>
              <a:rPr lang="hr-HR" dirty="0">
                <a:solidFill>
                  <a:schemeClr val="bg1"/>
                </a:solidFill>
              </a:rPr>
              <a:t>kožu razapetu među kostima udova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157" y="4835451"/>
            <a:ext cx="3925811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Koje su prilagodbe razvili morski sisavci?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157" y="5209370"/>
            <a:ext cx="110486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peraje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18" y="571086"/>
            <a:ext cx="1394873" cy="9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9175" y="958578"/>
            <a:ext cx="503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KRETANJE KRALJEŽNJAKA – PTICE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24BBF-3A60-4954-8EDC-AA0061DA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73" y="958578"/>
            <a:ext cx="4216827" cy="3854934"/>
          </a:xfrm>
          <a:prstGeom prst="rect">
            <a:avLst/>
          </a:prstGeom>
        </p:spPr>
      </p:pic>
      <p:pic>
        <p:nvPicPr>
          <p:cNvPr id="4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809"/>
            <a:ext cx="1762641" cy="11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2545" y="1620982"/>
            <a:ext cx="333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Koje su </a:t>
            </a:r>
            <a:r>
              <a:rPr lang="hr-HR" b="1" dirty="0"/>
              <a:t>prilagodbe </a:t>
            </a:r>
            <a:r>
              <a:rPr lang="hr-HR" dirty="0"/>
              <a:t>razvile ptice?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62543" y="2031878"/>
            <a:ext cx="411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udovi u obliku </a:t>
            </a:r>
            <a:r>
              <a:rPr lang="hr-HR" b="1" dirty="0"/>
              <a:t>krila</a:t>
            </a:r>
            <a:r>
              <a:rPr lang="hr-HR" dirty="0"/>
              <a:t>, obrasli </a:t>
            </a:r>
            <a:r>
              <a:rPr lang="hr-HR" b="1" dirty="0"/>
              <a:t>perjem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62542" y="2401210"/>
            <a:ext cx="4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b="1" dirty="0"/>
              <a:t>šupljikava</a:t>
            </a:r>
            <a:r>
              <a:rPr lang="hr-HR" dirty="0"/>
              <a:t> unutarnja građa kosti smanjuje tjelesnu masu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83628" y="3047541"/>
            <a:ext cx="535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b="1" dirty="0"/>
              <a:t>zračne vrećice</a:t>
            </a:r>
            <a:r>
              <a:rPr lang="hr-HR" dirty="0"/>
              <a:t>, proširenja pluća povećavaju površinu za disanje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12590" y="3693872"/>
            <a:ext cx="576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razvijen </a:t>
            </a:r>
            <a:r>
              <a:rPr lang="hr-HR" b="1" dirty="0"/>
              <a:t>prsni greben </a:t>
            </a:r>
            <a:r>
              <a:rPr lang="hr-HR" dirty="0"/>
              <a:t>za koji se vežu prsni mišići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59016" y="4444180"/>
            <a:ext cx="231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PREDNOSTI LETENJA:</a:t>
            </a:r>
            <a:endParaRPr lang="en-GB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0F39D5-79B3-4B11-B074-287BAAD65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696" y="4007786"/>
            <a:ext cx="2420712" cy="193266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558286" y="5506009"/>
            <a:ext cx="408709" cy="4433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0336" y="4789452"/>
            <a:ext cx="47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olakšava </a:t>
            </a:r>
            <a:r>
              <a:rPr lang="hr-HR" b="1" dirty="0"/>
              <a:t>lov </a:t>
            </a:r>
            <a:r>
              <a:rPr lang="hr-HR" dirty="0"/>
              <a:t>- ako ptica jede leteće kukce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530336" y="5158784"/>
            <a:ext cx="661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lakše </a:t>
            </a:r>
            <a:r>
              <a:rPr lang="hr-HR" b="1" dirty="0"/>
              <a:t>spašavanje </a:t>
            </a:r>
            <a:r>
              <a:rPr lang="hr-HR" dirty="0"/>
              <a:t>od neprijatelja - ako se grabežljivac kreće po tlu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544188" y="5528268"/>
            <a:ext cx="644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omogućuje </a:t>
            </a:r>
            <a:r>
              <a:rPr lang="hr-HR" b="1" dirty="0"/>
              <a:t>seobu</a:t>
            </a:r>
            <a:r>
              <a:rPr lang="hr-HR" dirty="0"/>
              <a:t> ptica: za hranom, prostorom za razmnožavanje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4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9175" y="558468"/>
            <a:ext cx="503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KRETANJE KRALJEŽNJAKA – GMAZOVI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A6BC1-385C-4F16-AEB5-57E6F554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3" y="1143899"/>
            <a:ext cx="2660534" cy="1918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DF949D-B43B-4680-975B-33CD1D218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873" y="2922125"/>
            <a:ext cx="2012149" cy="2678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CDF7A-FA2A-475A-8ADA-FC1D2DBEE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762" y="4868401"/>
            <a:ext cx="1828800" cy="1744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0344" y="1459468"/>
            <a:ext cx="44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kreću se </a:t>
            </a:r>
            <a:r>
              <a:rPr lang="hr-HR" b="1" dirty="0"/>
              <a:t>gmizanjem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4562" y="1828800"/>
            <a:ext cx="577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Gdje su u guštera smještene </a:t>
            </a:r>
            <a:r>
              <a:rPr lang="hr-HR" b="1" dirty="0"/>
              <a:t>noge</a:t>
            </a:r>
            <a:r>
              <a:rPr lang="hr-HR" dirty="0"/>
              <a:t> u odnosu na tijelo?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69501" y="2507002"/>
            <a:ext cx="52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Kreću li se jednako </a:t>
            </a:r>
            <a:r>
              <a:rPr lang="hr-HR" b="1" dirty="0"/>
              <a:t>krokodili</a:t>
            </a:r>
            <a:r>
              <a:rPr lang="hr-HR" dirty="0"/>
              <a:t> kao i gušteri?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14562" y="2216360"/>
            <a:ext cx="567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b="1" dirty="0"/>
              <a:t>beznogi</a:t>
            </a:r>
            <a:r>
              <a:rPr lang="hr-HR" dirty="0"/>
              <a:t> gušteri: blavor i sljepić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9175" y="3661107"/>
            <a:ext cx="587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b="1" dirty="0"/>
              <a:t>KREĆU SE vijugavim</a:t>
            </a:r>
            <a:r>
              <a:rPr lang="hr-HR" dirty="0"/>
              <a:t> pokretima s jedne na drugu stranu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neke se </a:t>
            </a:r>
            <a:r>
              <a:rPr lang="hr-HR" b="1" dirty="0"/>
              <a:t>nabiru</a:t>
            </a:r>
            <a:r>
              <a:rPr lang="hr-HR" dirty="0"/>
              <a:t> poput harmonike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neke p</a:t>
            </a:r>
            <a:r>
              <a:rPr lang="hr-HR" b="1" dirty="0"/>
              <a:t>ravocrtno</a:t>
            </a:r>
            <a:r>
              <a:rPr lang="hr-HR" dirty="0"/>
              <a:t> pužu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neke se kreću </a:t>
            </a:r>
            <a:r>
              <a:rPr lang="hr-HR" b="1" dirty="0"/>
              <a:t>postrance 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38259" y="1143899"/>
            <a:ext cx="1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GUŠTERI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3239" y="3291775"/>
            <a:ext cx="184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ZMIJE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7402" y="5740885"/>
            <a:ext cx="460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Koje su </a:t>
            </a:r>
            <a:r>
              <a:rPr lang="hr-HR" b="1" dirty="0"/>
              <a:t>prilagodbe</a:t>
            </a:r>
            <a:r>
              <a:rPr lang="hr-HR" dirty="0"/>
              <a:t> razvile morske kornjače?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169501" y="5343114"/>
            <a:ext cx="17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KORNJAČE</a:t>
            </a:r>
            <a:endParaRPr lang="en-GB" b="1" dirty="0"/>
          </a:p>
        </p:txBody>
      </p:sp>
      <p:pic>
        <p:nvPicPr>
          <p:cNvPr id="16" name="Picture 15" descr="F:\Smile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63" y="503050"/>
            <a:ext cx="1762641" cy="11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1C281-244A-4752-A82A-FA155A56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17" y="1243904"/>
            <a:ext cx="4964311" cy="335880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99175" y="558468"/>
            <a:ext cx="503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KRETANJE KRALJEŽNJAKA – VODOZEMCI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306659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Koje </a:t>
            </a:r>
            <a:r>
              <a:rPr lang="hr-HR" b="1" dirty="0"/>
              <a:t>prilagodbe</a:t>
            </a:r>
            <a:r>
              <a:rPr lang="hr-HR" dirty="0"/>
              <a:t> imaju žabe na kretanje u vodi?</a:t>
            </a:r>
            <a:endParaRPr lang="en-GB" dirty="0"/>
          </a:p>
        </p:txBody>
      </p:sp>
      <p:pic>
        <p:nvPicPr>
          <p:cNvPr id="5" name="Picture 4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17" y="1581162"/>
            <a:ext cx="1762641" cy="11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4018" y="3449597"/>
            <a:ext cx="451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Kako se žabe kreću dok su na </a:t>
            </a:r>
            <a:r>
              <a:rPr lang="hr-HR" b="1" dirty="0"/>
              <a:t>tlu</a:t>
            </a:r>
            <a:r>
              <a:rPr lang="hr-HR" dirty="0"/>
              <a:t>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16587" y="4026932"/>
            <a:ext cx="629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Gdje žive </a:t>
            </a:r>
            <a:r>
              <a:rPr lang="hr-HR" b="1" dirty="0"/>
              <a:t>daždevnjaci</a:t>
            </a:r>
            <a:r>
              <a:rPr lang="hr-HR" dirty="0"/>
              <a:t>? Kako se oni kreću?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04109" y="4602713"/>
            <a:ext cx="637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b="1" dirty="0"/>
              <a:t>vodenjaci </a:t>
            </a:r>
            <a:r>
              <a:rPr lang="hr-HR" dirty="0"/>
              <a:t>plivaju poput riba služeći se </a:t>
            </a:r>
            <a:r>
              <a:rPr lang="hr-HR" b="1" dirty="0"/>
              <a:t>plosnatim</a:t>
            </a:r>
            <a:r>
              <a:rPr lang="hr-HR" dirty="0"/>
              <a:t> repom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5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9175" y="558468"/>
            <a:ext cx="503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KRETANJE KRALJEŽNJAKA – RIBE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0394A-434A-4FEE-99BD-4DE48E74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418" y="958578"/>
            <a:ext cx="7537163" cy="5398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3265" y="2133600"/>
            <a:ext cx="250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v</a:t>
            </a:r>
            <a:r>
              <a:rPr lang="hr-HR" b="1" dirty="0"/>
              <a:t>retenasti </a:t>
            </a:r>
            <a:r>
              <a:rPr lang="hr-HR" dirty="0"/>
              <a:t>oblik tijela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87091" y="1764268"/>
            <a:ext cx="229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b="1" dirty="0"/>
              <a:t>peraje</a:t>
            </a:r>
            <a:endParaRPr lang="en-GB" b="1" dirty="0"/>
          </a:p>
        </p:txBody>
      </p:sp>
      <p:pic>
        <p:nvPicPr>
          <p:cNvPr id="7" name="Picture 6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8" y="958506"/>
            <a:ext cx="1762641" cy="11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1529" y="1214644"/>
            <a:ext cx="51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Koje su </a:t>
            </a:r>
            <a:r>
              <a:rPr lang="hr-HR" b="1" dirty="0"/>
              <a:t>prilagodbe</a:t>
            </a:r>
            <a:r>
              <a:rPr lang="hr-HR" dirty="0"/>
              <a:t> na život u vodi razvile ribe?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33449" y="1736375"/>
            <a:ext cx="301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b="1" dirty="0"/>
              <a:t>skliska,</a:t>
            </a:r>
            <a:r>
              <a:rPr lang="hr-HR" dirty="0"/>
              <a:t> sluzava koža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56763" y="2304227"/>
            <a:ext cx="145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/>
              <a:t>plivaći </a:t>
            </a:r>
            <a:r>
              <a:rPr lang="hr-HR" b="1" dirty="0"/>
              <a:t>mjehur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6474" y="5278258"/>
            <a:ext cx="676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U udžbeniku doznaj koje vrste </a:t>
            </a:r>
            <a:r>
              <a:rPr lang="hr-HR" b="1" dirty="0"/>
              <a:t>nemaju</a:t>
            </a:r>
            <a:r>
              <a:rPr lang="hr-HR" dirty="0"/>
              <a:t> plivaći mjehur i čemu im služi </a:t>
            </a:r>
            <a:r>
              <a:rPr lang="hr-HR" b="1" dirty="0"/>
              <a:t>masna jetra.</a:t>
            </a:r>
            <a:endParaRPr lang="en-GB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77205" y="3879273"/>
            <a:ext cx="419246" cy="526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99376" y="2964412"/>
            <a:ext cx="419246" cy="526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16788" y="4558145"/>
            <a:ext cx="419246" cy="526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18622" y="4447309"/>
            <a:ext cx="419246" cy="526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330391" y="4558145"/>
            <a:ext cx="419246" cy="526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9D703BF5-80D3-4889-8639-DE13411D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36" y="3974063"/>
            <a:ext cx="2786400" cy="1293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617" y="775855"/>
            <a:ext cx="532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KRETANJE BESKRALJEŽNJAKA – ČLANKONOŠCI 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6E5D8-48C0-4C01-86F1-B16EBE4C6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7602"/>
            <a:ext cx="6147303" cy="447082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534383" y="1807947"/>
            <a:ext cx="198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člankovite</a:t>
            </a:r>
            <a:r>
              <a:rPr lang="hr-HR" dirty="0"/>
              <a:t> noge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980832" y="1807947"/>
            <a:ext cx="3770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broj pari nogu razlikuje se ovisno o skupini: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rakovi </a:t>
            </a:r>
            <a:r>
              <a:rPr lang="hr-HR" dirty="0"/>
              <a:t>– 5 pari + </a:t>
            </a:r>
            <a:r>
              <a:rPr lang="hr-HR" dirty="0" err="1"/>
              <a:t>zadčane</a:t>
            </a:r>
            <a:r>
              <a:rPr lang="hr-HR" dirty="0"/>
              <a:t> noge (za plivanje)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pauci </a:t>
            </a:r>
            <a:r>
              <a:rPr lang="hr-HR" dirty="0"/>
              <a:t>– 4 para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kukci </a:t>
            </a:r>
            <a:r>
              <a:rPr lang="hr-HR" dirty="0"/>
              <a:t>– 3 para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-9233" y="1527792"/>
            <a:ext cx="45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prsni</a:t>
            </a:r>
            <a:r>
              <a:rPr lang="hr-HR" dirty="0"/>
              <a:t> kolutić sadrži: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534383" y="2095063"/>
            <a:ext cx="268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krila</a:t>
            </a:r>
            <a:r>
              <a:rPr lang="hr-HR" dirty="0"/>
              <a:t> (pojedine skupine)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68EB5-1707-488C-A394-AD87D2579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0737"/>
            <a:ext cx="9153233" cy="59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618" y="775855"/>
            <a:ext cx="575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KRETANJE BESKRALJEŽNJAKA – KOLUTIĆAVCI </a:t>
            </a:r>
            <a:endParaRPr lang="en-GB" b="1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4A9ECC9-C57D-4E2D-981F-1F89A0EC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47" y="2761882"/>
            <a:ext cx="3555885" cy="260682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715224" y="1358020"/>
            <a:ext cx="1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mišići: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186005" y="1672086"/>
            <a:ext cx="78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vanjski </a:t>
            </a:r>
            <a:r>
              <a:rPr lang="hr-HR" dirty="0"/>
              <a:t>sloj </a:t>
            </a:r>
            <a:r>
              <a:rPr lang="hr-HR" b="1" dirty="0"/>
              <a:t>kružnih </a:t>
            </a:r>
            <a:r>
              <a:rPr lang="hr-HR" dirty="0"/>
              <a:t>– stezanjem produljuje tijelo i pokreće prema naprijed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186005" y="2032318"/>
            <a:ext cx="749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unutarnji</a:t>
            </a:r>
            <a:r>
              <a:rPr lang="hr-HR" dirty="0"/>
              <a:t> sloj </a:t>
            </a:r>
            <a:r>
              <a:rPr lang="hr-HR" b="1" dirty="0"/>
              <a:t>uzdužnih </a:t>
            </a:r>
            <a:r>
              <a:rPr lang="hr-HR" dirty="0"/>
              <a:t>– stezanjem skraćuju i povlače naprijed ostatak tijela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03119" y="3424953"/>
            <a:ext cx="260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kretanje</a:t>
            </a:r>
            <a:r>
              <a:rPr lang="hr-HR" dirty="0"/>
              <a:t> omogućuju: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403287" y="3794285"/>
            <a:ext cx="506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usklađeno</a:t>
            </a:r>
            <a:r>
              <a:rPr lang="hr-HR" dirty="0"/>
              <a:t> stezanje mišića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403287" y="4168376"/>
            <a:ext cx="318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tekućina</a:t>
            </a:r>
            <a:r>
              <a:rPr lang="hr-HR" dirty="0"/>
              <a:t> u šupljini tijela –unutarnji potporanj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403287" y="4807726"/>
            <a:ext cx="318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vlažna</a:t>
            </a:r>
            <a:r>
              <a:rPr lang="hr-HR" dirty="0"/>
              <a:t> i </a:t>
            </a:r>
            <a:r>
              <a:rPr lang="hr-HR" b="1" dirty="0"/>
              <a:t>sluzava</a:t>
            </a:r>
            <a:r>
              <a:rPr lang="hr-HR" dirty="0"/>
              <a:t> koža</a:t>
            </a:r>
          </a:p>
        </p:txBody>
      </p:sp>
    </p:spTree>
    <p:extLst>
      <p:ext uri="{BB962C8B-B14F-4D97-AF65-F5344CB8AC3E}">
        <p14:creationId xmlns:p14="http://schemas.microsoft.com/office/powerpoint/2010/main" val="3521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646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Ljubljanica</dc:creator>
  <cp:lastModifiedBy>Ana Kodžoman</cp:lastModifiedBy>
  <cp:revision>26</cp:revision>
  <dcterms:created xsi:type="dcterms:W3CDTF">2019-06-18T05:27:26Z</dcterms:created>
  <dcterms:modified xsi:type="dcterms:W3CDTF">2019-08-30T06:17:44Z</dcterms:modified>
</cp:coreProperties>
</file>